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6" r:id="rId14"/>
    <p:sldId id="265" r:id="rId15"/>
    <p:sldId id="276" r:id="rId16"/>
    <p:sldId id="303" r:id="rId17"/>
    <p:sldId id="293" r:id="rId18"/>
    <p:sldId id="277" r:id="rId19"/>
    <p:sldId id="284" r:id="rId20"/>
    <p:sldId id="269" r:id="rId21"/>
    <p:sldId id="304" r:id="rId22"/>
    <p:sldId id="305" r:id="rId23"/>
    <p:sldId id="307" r:id="rId24"/>
    <p:sldId id="306" r:id="rId25"/>
    <p:sldId id="30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18" r:id="rId39"/>
    <p:sldId id="319" r:id="rId40"/>
    <p:sldId id="321" r:id="rId41"/>
    <p:sldId id="322" r:id="rId42"/>
    <p:sldId id="323" r:id="rId43"/>
    <p:sldId id="324" r:id="rId44"/>
    <p:sldId id="288" r:id="rId45"/>
    <p:sldId id="289" r:id="rId46"/>
    <p:sldId id="320" r:id="rId47"/>
    <p:sldId id="274" r:id="rId48"/>
    <p:sldId id="275"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60" d="100"/>
          <a:sy n="60" d="100"/>
        </p:scale>
        <p:origin x="1080" y="4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4/22/2023</a:t>
            </a:fld>
            <a:endParaRPr lang="en-US"/>
          </a:p>
        </p:txBody>
      </p:sp>
      <p:sp>
        <p:nvSpPr>
          <p:cNvPr id="4" name="Footer Placeholder 3">
            <a:extLst>
              <a:ext uri="{FF2B5EF4-FFF2-40B4-BE49-F238E27FC236}">
                <a16:creationId xmlns:a16="http://schemas.microsoft.com/office/drawing/2014/main" xmlns=""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eg>
</file>

<file path=ppt/media/image14.jpeg>
</file>

<file path=ppt/media/image15.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45</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4/22/2023</a:t>
            </a:fld>
            <a:endParaRPr lang="en-US"/>
          </a:p>
        </p:txBody>
      </p:sp>
      <p:sp>
        <p:nvSpPr>
          <p:cNvPr id="5" name="Footer Placeholder 4">
            <a:extLst>
              <a:ext uri="{FF2B5EF4-FFF2-40B4-BE49-F238E27FC236}">
                <a16:creationId xmlns:a16="http://schemas.microsoft.com/office/drawing/2014/main" xmlns=""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4/22/2023</a:t>
            </a:fld>
            <a:endParaRPr lang="en-US"/>
          </a:p>
        </p:txBody>
      </p:sp>
      <p:sp>
        <p:nvSpPr>
          <p:cNvPr id="5" name="Footer Placeholder 4">
            <a:extLst>
              <a:ext uri="{FF2B5EF4-FFF2-40B4-BE49-F238E27FC236}">
                <a16:creationId xmlns:a16="http://schemas.microsoft.com/office/drawing/2014/main" xmlns=""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xmlns=""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xmlns=""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4/22/2023</a:t>
            </a:fld>
            <a:endParaRPr lang="en-US"/>
          </a:p>
        </p:txBody>
      </p:sp>
      <p:sp>
        <p:nvSpPr>
          <p:cNvPr id="5" name="Footer Placeholder 4">
            <a:extLst>
              <a:ext uri="{FF2B5EF4-FFF2-40B4-BE49-F238E27FC236}">
                <a16:creationId xmlns:a16="http://schemas.microsoft.com/office/drawing/2014/main" xmlns=""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4/22/2023</a:t>
            </a:fld>
            <a:endParaRPr lang="en-US"/>
          </a:p>
        </p:txBody>
      </p:sp>
      <p:sp>
        <p:nvSpPr>
          <p:cNvPr id="5" name="Footer Placeholder 4">
            <a:extLst>
              <a:ext uri="{FF2B5EF4-FFF2-40B4-BE49-F238E27FC236}">
                <a16:creationId xmlns:a16="http://schemas.microsoft.com/office/drawing/2014/main" xmlns=""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4/22/2023</a:t>
            </a:fld>
            <a:endParaRPr lang="en-US"/>
          </a:p>
        </p:txBody>
      </p:sp>
      <p:sp>
        <p:nvSpPr>
          <p:cNvPr id="6" name="Footer Placeholder 5">
            <a:extLst>
              <a:ext uri="{FF2B5EF4-FFF2-40B4-BE49-F238E27FC236}">
                <a16:creationId xmlns:a16="http://schemas.microsoft.com/office/drawing/2014/main" xmlns=""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xmlns=""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4/22/2023</a:t>
            </a:fld>
            <a:endParaRPr lang="en-US"/>
          </a:p>
        </p:txBody>
      </p:sp>
      <p:sp>
        <p:nvSpPr>
          <p:cNvPr id="8" name="Footer Placeholder 7">
            <a:extLst>
              <a:ext uri="{FF2B5EF4-FFF2-40B4-BE49-F238E27FC236}">
                <a16:creationId xmlns:a16="http://schemas.microsoft.com/office/drawing/2014/main" xmlns=""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xmlns=""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xmlns=""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4/22/2023</a:t>
            </a:fld>
            <a:endParaRPr lang="en-US"/>
          </a:p>
        </p:txBody>
      </p:sp>
      <p:sp>
        <p:nvSpPr>
          <p:cNvPr id="4" name="Footer Placeholder 3">
            <a:extLst>
              <a:ext uri="{FF2B5EF4-FFF2-40B4-BE49-F238E27FC236}">
                <a16:creationId xmlns:a16="http://schemas.microsoft.com/office/drawing/2014/main" xmlns=""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xmlns=""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4/22/2023</a:t>
            </a:fld>
            <a:endParaRPr lang="en-US"/>
          </a:p>
        </p:txBody>
      </p:sp>
      <p:sp>
        <p:nvSpPr>
          <p:cNvPr id="3" name="Footer Placeholder 2">
            <a:extLst>
              <a:ext uri="{FF2B5EF4-FFF2-40B4-BE49-F238E27FC236}">
                <a16:creationId xmlns:a16="http://schemas.microsoft.com/office/drawing/2014/main" xmlns=""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xmlns=""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4/22/2023</a:t>
            </a:fld>
            <a:endParaRPr lang="en-US"/>
          </a:p>
        </p:txBody>
      </p:sp>
      <p:sp>
        <p:nvSpPr>
          <p:cNvPr id="6" name="Footer Placeholder 5">
            <a:extLst>
              <a:ext uri="{FF2B5EF4-FFF2-40B4-BE49-F238E27FC236}">
                <a16:creationId xmlns:a16="http://schemas.microsoft.com/office/drawing/2014/main" xmlns=""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4/22/2023</a:t>
            </a:fld>
            <a:endParaRPr lang="en-US"/>
          </a:p>
        </p:txBody>
      </p:sp>
      <p:sp>
        <p:nvSpPr>
          <p:cNvPr id="6" name="Footer Placeholder 5">
            <a:extLst>
              <a:ext uri="{FF2B5EF4-FFF2-40B4-BE49-F238E27FC236}">
                <a16:creationId xmlns:a16="http://schemas.microsoft.com/office/drawing/2014/main" xmlns=""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en.wikipedia.org/wiki/List_of_Falcon_9_and_Falcon_Heavy_launches" TargetMode="External"/></Relationships>
</file>

<file path=ppt/slides/_rels/slide4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xmlns=""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smtClean="0">
                <a:solidFill>
                  <a:schemeClr val="bg2"/>
                </a:solidFill>
                <a:latin typeface="Abadi"/>
                <a:ea typeface="SF Pro" pitchFamily="2" charset="0"/>
                <a:cs typeface="SF Pro" pitchFamily="2" charset="0"/>
              </a:rPr>
              <a:t>&lt;</a:t>
            </a:r>
            <a:r>
              <a:rPr lang="en-US" dirty="0" smtClean="0">
                <a:solidFill>
                  <a:schemeClr val="bg2"/>
                </a:solidFill>
                <a:latin typeface="Abadi"/>
                <a:ea typeface="SF Pro" pitchFamily="2" charset="0"/>
                <a:cs typeface="SF Pro" pitchFamily="2" charset="0"/>
              </a:rPr>
              <a:t>Joaky Bandzo</a:t>
            </a:r>
            <a:r>
              <a:rPr lang="en-US" dirty="0" smtClean="0">
                <a:solidFill>
                  <a:schemeClr val="bg2"/>
                </a:solidFill>
                <a:latin typeface="Abadi"/>
                <a:ea typeface="SF Pro" pitchFamily="2" charset="0"/>
                <a:cs typeface="SF Pro" pitchFamily="2" charset="0"/>
              </a:rPr>
              <a:t>&gt;</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&lt;</a:t>
            </a:r>
            <a:r>
              <a:rPr lang="en-US" dirty="0" smtClean="0">
                <a:solidFill>
                  <a:schemeClr val="bg2"/>
                </a:solidFill>
                <a:latin typeface="Abadi" panose="020B0604020104020204" pitchFamily="34" charset="0"/>
                <a:ea typeface="SF Pro" pitchFamily="2" charset="0"/>
                <a:cs typeface="SF Pro" pitchFamily="2" charset="0"/>
              </a:rPr>
              <a:t>21 April 2023</a:t>
            </a:r>
            <a:r>
              <a:rPr lang="en-US" dirty="0" smtClean="0">
                <a:solidFill>
                  <a:schemeClr val="bg2"/>
                </a:solidFill>
                <a:latin typeface="Abadi" panose="020B0604020104020204" pitchFamily="34" charset="0"/>
                <a:ea typeface="SF Pro" pitchFamily="2" charset="0"/>
                <a:cs typeface="SF Pro" pitchFamily="2" charset="0"/>
              </a:rPr>
              <a:t>&gt;</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xmlns=""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a:t>
            </a:r>
            <a:r>
              <a:rPr lang="en-US" sz="2200" dirty="0" smtClean="0">
                <a:solidFill>
                  <a:schemeClr val="accent3">
                    <a:lumMod val="25000"/>
                  </a:schemeClr>
                </a:solidFill>
                <a:latin typeface="Abadi"/>
              </a:rPr>
              <a:t>charts:</a:t>
            </a: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3" name="Title 1">
            <a:extLst>
              <a:ext uri="{FF2B5EF4-FFF2-40B4-BE49-F238E27FC236}">
                <a16:creationId xmlns:a16="http://schemas.microsoft.com/office/drawing/2014/main" xmlns=""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617B1B70-690D-5945-90C2-196E1304B45D}"/>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1" y="1467293"/>
            <a:ext cx="6160182" cy="284929"/>
          </a:xfrm>
          <a:prstGeom prst="rect">
            <a:avLst/>
          </a:prstGeom>
        </p:spPr>
        <p:txBody>
          <a:bodyPr lIns="91440" tIns="45720" rIns="91440" bIns="45720" anchor="t"/>
          <a:lstStyle/>
          <a:p>
            <a:pPr>
              <a:lnSpc>
                <a:spcPct val="100000"/>
              </a:lnSpc>
              <a:spcBef>
                <a:spcPts val="1400"/>
              </a:spcBef>
            </a:pPr>
            <a:r>
              <a:rPr lang="en-US" sz="1200" dirty="0">
                <a:solidFill>
                  <a:schemeClr val="accent3">
                    <a:lumMod val="25000"/>
                  </a:schemeClr>
                </a:solidFill>
                <a:latin typeface="Abadi"/>
              </a:rPr>
              <a:t>Using bullet point format, summarize the SQL queries you </a:t>
            </a:r>
            <a:r>
              <a:rPr lang="en-US" sz="1200" dirty="0" smtClean="0">
                <a:solidFill>
                  <a:schemeClr val="accent3">
                    <a:lumMod val="25000"/>
                  </a:schemeClr>
                </a:solidFill>
                <a:latin typeface="Abadi"/>
              </a:rPr>
              <a:t>performed:</a:t>
            </a:r>
          </a:p>
          <a:p>
            <a:pPr>
              <a:lnSpc>
                <a:spcPct val="100000"/>
              </a:lnSpc>
              <a:spcBef>
                <a:spcPts val="1400"/>
              </a:spcBef>
            </a:pPr>
            <a:r>
              <a:rPr lang="en-US" sz="1200" dirty="0" smtClean="0">
                <a:solidFill>
                  <a:schemeClr val="accent3">
                    <a:lumMod val="25000"/>
                  </a:schemeClr>
                </a:solidFill>
                <a:latin typeface="Abadi"/>
              </a:rPr>
              <a:t>%</a:t>
            </a:r>
            <a:r>
              <a:rPr lang="en-US" sz="1200" dirty="0" err="1" smtClean="0">
                <a:solidFill>
                  <a:schemeClr val="accent3">
                    <a:lumMod val="25000"/>
                  </a:schemeClr>
                </a:solidFill>
                <a:latin typeface="Abadi"/>
              </a:rPr>
              <a:t>sql</a:t>
            </a:r>
            <a:r>
              <a:rPr lang="en-US" sz="1200" dirty="0" smtClean="0">
                <a:solidFill>
                  <a:schemeClr val="accent3">
                    <a:lumMod val="25000"/>
                  </a:schemeClr>
                </a:solidFill>
                <a:latin typeface="Abadi"/>
              </a:rPr>
              <a:t> select Unique(LAUNCH_SITE) from SPACEXTBL</a:t>
            </a:r>
          </a:p>
          <a:p>
            <a:pPr>
              <a:lnSpc>
                <a:spcPct val="100000"/>
              </a:lnSpc>
              <a:spcBef>
                <a:spcPts val="1400"/>
              </a:spcBef>
            </a:pPr>
            <a:r>
              <a:rPr lang="en-US" sz="1200" dirty="0" smtClean="0">
                <a:solidFill>
                  <a:schemeClr val="accent3">
                    <a:lumMod val="25000"/>
                  </a:schemeClr>
                </a:solidFill>
                <a:latin typeface="Abadi"/>
              </a:rPr>
              <a:t>%SQL select LAUNCH_SITE from SPACEXTBL where (LAUCH_SITE LIKE ‘CCA%’ LIMIT 5;</a:t>
            </a:r>
          </a:p>
          <a:p>
            <a:pPr>
              <a:lnSpc>
                <a:spcPct val="100000"/>
              </a:lnSpc>
              <a:spcBef>
                <a:spcPts val="1400"/>
              </a:spcBef>
            </a:pPr>
            <a:r>
              <a:rPr lang="en-US" sz="1200" dirty="0" smtClean="0">
                <a:solidFill>
                  <a:schemeClr val="accent3">
                    <a:lumMod val="25000"/>
                  </a:schemeClr>
                </a:solidFill>
                <a:latin typeface="Abadi"/>
              </a:rPr>
              <a:t>%</a:t>
            </a:r>
            <a:r>
              <a:rPr lang="en-US" sz="1200" dirty="0" err="1" smtClean="0">
                <a:solidFill>
                  <a:schemeClr val="accent3">
                    <a:lumMod val="25000"/>
                  </a:schemeClr>
                </a:solidFill>
                <a:latin typeface="Abadi"/>
              </a:rPr>
              <a:t>sql</a:t>
            </a:r>
            <a:r>
              <a:rPr lang="en-US" sz="1200" dirty="0" smtClean="0">
                <a:solidFill>
                  <a:schemeClr val="accent3">
                    <a:lumMod val="25000"/>
                  </a:schemeClr>
                </a:solidFill>
                <a:latin typeface="Abadi"/>
              </a:rPr>
              <a:t> select </a:t>
            </a:r>
            <a:r>
              <a:rPr lang="en-US" sz="1200" dirty="0" err="1" smtClean="0">
                <a:solidFill>
                  <a:schemeClr val="accent3">
                    <a:lumMod val="25000"/>
                  </a:schemeClr>
                </a:solidFill>
                <a:latin typeface="Abadi"/>
              </a:rPr>
              <a:t>avg</a:t>
            </a:r>
            <a:r>
              <a:rPr lang="en-US" sz="1200" dirty="0" smtClean="0">
                <a:solidFill>
                  <a:schemeClr val="accent3">
                    <a:lumMod val="25000"/>
                  </a:schemeClr>
                </a:solidFill>
                <a:latin typeface="Abadi"/>
              </a:rPr>
              <a:t> (PAYLOAD_MASS_KG) as </a:t>
            </a:r>
            <a:r>
              <a:rPr lang="en-US" sz="1200" dirty="0" err="1" smtClean="0">
                <a:solidFill>
                  <a:schemeClr val="accent3">
                    <a:lumMod val="25000"/>
                  </a:schemeClr>
                </a:solidFill>
                <a:latin typeface="Abadi"/>
              </a:rPr>
              <a:t>payloadmass</a:t>
            </a:r>
            <a:r>
              <a:rPr lang="en-US" sz="1200" dirty="0" smtClean="0">
                <a:solidFill>
                  <a:schemeClr val="accent3">
                    <a:lumMod val="25000"/>
                  </a:schemeClr>
                </a:solidFill>
                <a:latin typeface="Abadi"/>
              </a:rPr>
              <a:t> from SPACEXTBL;</a:t>
            </a:r>
          </a:p>
          <a:p>
            <a:pPr>
              <a:lnSpc>
                <a:spcPct val="100000"/>
              </a:lnSpc>
              <a:spcBef>
                <a:spcPts val="1400"/>
              </a:spcBef>
            </a:pPr>
            <a:r>
              <a:rPr lang="en-US" sz="1200" dirty="0" smtClean="0">
                <a:solidFill>
                  <a:schemeClr val="accent3">
                    <a:lumMod val="25000"/>
                  </a:schemeClr>
                </a:solidFill>
                <a:latin typeface="Abadi"/>
              </a:rPr>
              <a:t>%</a:t>
            </a:r>
            <a:r>
              <a:rPr lang="en-US" sz="1200" dirty="0" err="1" smtClean="0">
                <a:solidFill>
                  <a:schemeClr val="accent3">
                    <a:lumMod val="25000"/>
                  </a:schemeClr>
                </a:solidFill>
                <a:latin typeface="Abadi"/>
              </a:rPr>
              <a:t>sql</a:t>
            </a:r>
            <a:r>
              <a:rPr lang="en-US" sz="1200" dirty="0" smtClean="0">
                <a:solidFill>
                  <a:schemeClr val="accent3">
                    <a:lumMod val="25000"/>
                  </a:schemeClr>
                </a:solidFill>
                <a:latin typeface="Abadi"/>
              </a:rPr>
              <a:t> select min(DATE) from SPACEXTBL;</a:t>
            </a:r>
          </a:p>
          <a:p>
            <a:pPr>
              <a:lnSpc>
                <a:spcPct val="100000"/>
              </a:lnSpc>
              <a:spcBef>
                <a:spcPts val="1400"/>
              </a:spcBef>
            </a:pPr>
            <a:r>
              <a:rPr lang="en-US" sz="1200" dirty="0" err="1" smtClean="0">
                <a:solidFill>
                  <a:schemeClr val="accent3">
                    <a:lumMod val="25000"/>
                  </a:schemeClr>
                </a:solidFill>
                <a:latin typeface="Abadi"/>
              </a:rPr>
              <a:t>Sql</a:t>
            </a:r>
            <a:r>
              <a:rPr lang="en-US" sz="1200" dirty="0" smtClean="0">
                <a:solidFill>
                  <a:schemeClr val="accent3">
                    <a:lumMod val="25000"/>
                  </a:schemeClr>
                </a:solidFill>
                <a:latin typeface="Abadi"/>
              </a:rPr>
              <a:t> select distinct BOOSTER_VERSION from SACEXTBL where PAYLOAD_MASS_KG between 4000 and 6000 and LANDING_OUTCOME=‘success (drone ship)’;</a:t>
            </a:r>
          </a:p>
          <a:p>
            <a:pPr>
              <a:lnSpc>
                <a:spcPct val="100000"/>
              </a:lnSpc>
              <a:spcBef>
                <a:spcPts val="1400"/>
              </a:spcBef>
            </a:pPr>
            <a:r>
              <a:rPr lang="en-US" sz="1200" dirty="0" smtClean="0">
                <a:solidFill>
                  <a:schemeClr val="accent3">
                    <a:lumMod val="25000"/>
                  </a:schemeClr>
                </a:solidFill>
                <a:latin typeface="Abadi"/>
              </a:rPr>
              <a:t>%</a:t>
            </a:r>
            <a:r>
              <a:rPr lang="en-US" sz="1200" dirty="0" err="1" smtClean="0">
                <a:solidFill>
                  <a:schemeClr val="accent3">
                    <a:lumMod val="25000"/>
                  </a:schemeClr>
                </a:solidFill>
                <a:latin typeface="Abadi"/>
              </a:rPr>
              <a:t>sql</a:t>
            </a:r>
            <a:r>
              <a:rPr lang="en-US" sz="1200" dirty="0" smtClean="0">
                <a:solidFill>
                  <a:schemeClr val="accent3">
                    <a:lumMod val="25000"/>
                  </a:schemeClr>
                </a:solidFill>
                <a:latin typeface="Abadi"/>
              </a:rPr>
              <a:t> select count (MISSION_OUTCOME) as </a:t>
            </a:r>
            <a:r>
              <a:rPr lang="en-US" sz="1200" dirty="0" err="1" smtClean="0">
                <a:solidFill>
                  <a:schemeClr val="accent3">
                    <a:lumMod val="25000"/>
                  </a:schemeClr>
                </a:solidFill>
                <a:latin typeface="Abadi"/>
              </a:rPr>
              <a:t>missionoutcomes</a:t>
            </a:r>
            <a:r>
              <a:rPr lang="en-US" sz="1200" dirty="0" smtClean="0">
                <a:solidFill>
                  <a:schemeClr val="accent3">
                    <a:lumMod val="25000"/>
                  </a:schemeClr>
                </a:solidFill>
                <a:latin typeface="Abadi"/>
              </a:rPr>
              <a:t> from SPACEX GROUP by  MISSION_OUTCOME;</a:t>
            </a:r>
          </a:p>
          <a:p>
            <a:pPr>
              <a:lnSpc>
                <a:spcPct val="100000"/>
              </a:lnSpc>
              <a:spcBef>
                <a:spcPts val="1400"/>
              </a:spcBef>
            </a:pPr>
            <a:r>
              <a:rPr lang="en-US" sz="1200" dirty="0" smtClean="0">
                <a:solidFill>
                  <a:schemeClr val="accent3">
                    <a:lumMod val="25000"/>
                  </a:schemeClr>
                </a:solidFill>
                <a:latin typeface="Abadi"/>
              </a:rPr>
              <a:t>%</a:t>
            </a:r>
            <a:r>
              <a:rPr lang="en-US" sz="1200" dirty="0" err="1" smtClean="0">
                <a:solidFill>
                  <a:schemeClr val="accent3">
                    <a:lumMod val="25000"/>
                  </a:schemeClr>
                </a:solidFill>
                <a:latin typeface="Abadi"/>
              </a:rPr>
              <a:t>sql</a:t>
            </a:r>
            <a:r>
              <a:rPr lang="en-US" sz="1200" dirty="0" smtClean="0">
                <a:solidFill>
                  <a:schemeClr val="accent3">
                    <a:lumMod val="25000"/>
                  </a:schemeClr>
                </a:solidFill>
                <a:latin typeface="Abadi"/>
              </a:rPr>
              <a:t> select BOOSTER_VERSION as </a:t>
            </a:r>
            <a:r>
              <a:rPr lang="en-US" sz="1200" dirty="0" err="1" smtClean="0">
                <a:solidFill>
                  <a:schemeClr val="accent3">
                    <a:lumMod val="25000"/>
                  </a:schemeClr>
                </a:solidFill>
                <a:latin typeface="Abadi"/>
              </a:rPr>
              <a:t>boosterversion</a:t>
            </a:r>
            <a:r>
              <a:rPr lang="en-US" sz="1200" dirty="0" smtClean="0">
                <a:solidFill>
                  <a:schemeClr val="accent3">
                    <a:lumMod val="25000"/>
                  </a:schemeClr>
                </a:solidFill>
                <a:latin typeface="Abadi"/>
              </a:rPr>
              <a:t> from SAPCEXTBL where PAYLOAD_MASS_KG_= (select  max(PAYLOAD_MASS_KG_)</a:t>
            </a:r>
          </a:p>
          <a:p>
            <a:pPr>
              <a:lnSpc>
                <a:spcPct val="100000"/>
              </a:lnSpc>
              <a:spcBef>
                <a:spcPts val="1400"/>
              </a:spcBef>
            </a:pPr>
            <a:r>
              <a:rPr lang="en-US" sz="1200" dirty="0" smtClean="0">
                <a:solidFill>
                  <a:schemeClr val="accent3">
                    <a:lumMod val="25000"/>
                  </a:schemeClr>
                </a:solidFill>
                <a:latin typeface="Abadi"/>
              </a:rPr>
              <a:t>%</a:t>
            </a:r>
            <a:r>
              <a:rPr lang="en-US" sz="1200" dirty="0" err="1" smtClean="0">
                <a:solidFill>
                  <a:schemeClr val="accent3">
                    <a:lumMod val="25000"/>
                  </a:schemeClr>
                </a:solidFill>
                <a:latin typeface="Abadi"/>
              </a:rPr>
              <a:t>sql</a:t>
            </a:r>
            <a:r>
              <a:rPr lang="en-US" sz="1200" dirty="0" smtClean="0">
                <a:solidFill>
                  <a:schemeClr val="accent3">
                    <a:lumMod val="25000"/>
                  </a:schemeClr>
                </a:solidFill>
                <a:latin typeface="Abadi"/>
              </a:rPr>
              <a:t> select BOOSTER_VERSION as </a:t>
            </a:r>
            <a:r>
              <a:rPr lang="en-US" sz="1200" dirty="0" err="1" smtClean="0">
                <a:solidFill>
                  <a:schemeClr val="accent3">
                    <a:lumMod val="25000"/>
                  </a:schemeClr>
                </a:solidFill>
                <a:latin typeface="Abadi"/>
              </a:rPr>
              <a:t>boosterversion</a:t>
            </a:r>
            <a:r>
              <a:rPr lang="en-US" sz="1200" dirty="0" smtClean="0">
                <a:solidFill>
                  <a:schemeClr val="accent3">
                    <a:lumMod val="25000"/>
                  </a:schemeClr>
                </a:solidFill>
                <a:latin typeface="Abadi"/>
              </a:rPr>
              <a:t> from SPACECTBL where LANDING_OUTCOME=‘Failure(drone ship)’ and date like ‘2015%’</a:t>
            </a:r>
          </a:p>
          <a:p>
            <a:pPr>
              <a:lnSpc>
                <a:spcPct val="100000"/>
              </a:lnSpc>
              <a:spcBef>
                <a:spcPts val="1400"/>
              </a:spcBef>
            </a:pPr>
            <a:r>
              <a:rPr lang="en-US" sz="1200" dirty="0" smtClean="0">
                <a:solidFill>
                  <a:schemeClr val="accent3">
                    <a:lumMod val="25000"/>
                  </a:schemeClr>
                </a:solidFill>
                <a:latin typeface="Abadi"/>
              </a:rPr>
              <a:t>%</a:t>
            </a:r>
            <a:r>
              <a:rPr lang="en-US" sz="1200" dirty="0" err="1" smtClean="0">
                <a:solidFill>
                  <a:schemeClr val="accent3">
                    <a:lumMod val="25000"/>
                  </a:schemeClr>
                </a:solidFill>
                <a:latin typeface="Abadi"/>
              </a:rPr>
              <a:t>sql</a:t>
            </a:r>
            <a:r>
              <a:rPr lang="en-US" sz="1200" dirty="0" smtClean="0">
                <a:solidFill>
                  <a:schemeClr val="accent3">
                    <a:lumMod val="25000"/>
                  </a:schemeClr>
                </a:solidFill>
                <a:latin typeface="Abadi"/>
              </a:rPr>
              <a:t> </a:t>
            </a:r>
            <a:r>
              <a:rPr lang="en-US" sz="1200" dirty="0" err="1" smtClean="0">
                <a:solidFill>
                  <a:schemeClr val="accent3">
                    <a:lumMod val="25000"/>
                  </a:schemeClr>
                </a:solidFill>
                <a:latin typeface="Abadi"/>
              </a:rPr>
              <a:t>seect</a:t>
            </a:r>
            <a:r>
              <a:rPr lang="en-US" sz="1200" dirty="0" smtClean="0">
                <a:solidFill>
                  <a:schemeClr val="accent3">
                    <a:lumMod val="25000"/>
                  </a:schemeClr>
                </a:solidFill>
                <a:latin typeface="Abadi"/>
              </a:rPr>
              <a:t> LANDING_OUTCOME FROM SPACEXTBL where date between ‘200-06-04’ and ‘2017-03-20’ order by date </a:t>
            </a:r>
            <a:r>
              <a:rPr lang="en-US" sz="1200" dirty="0" err="1" smtClean="0">
                <a:solidFill>
                  <a:schemeClr val="accent3">
                    <a:lumMod val="25000"/>
                  </a:schemeClr>
                </a:solidFill>
                <a:latin typeface="Abadi"/>
              </a:rPr>
              <a:t>desc</a:t>
            </a:r>
            <a:r>
              <a:rPr lang="en-US" sz="1200" dirty="0" smtClean="0">
                <a:solidFill>
                  <a:schemeClr val="accent3">
                    <a:lumMod val="25000"/>
                  </a:schemeClr>
                </a:solidFill>
                <a:latin typeface="Abadi"/>
              </a:rPr>
              <a:t>;</a:t>
            </a:r>
          </a:p>
          <a:p>
            <a:pPr>
              <a:lnSpc>
                <a:spcPct val="100000"/>
              </a:lnSpc>
              <a:spcBef>
                <a:spcPts val="1400"/>
              </a:spcBef>
            </a:pPr>
            <a:endParaRPr lang="en-US" sz="1200" dirty="0" smtClean="0">
              <a:solidFill>
                <a:schemeClr val="accent3">
                  <a:lumMod val="25000"/>
                </a:schemeClr>
              </a:solidFill>
              <a:latin typeface="Abadi"/>
            </a:endParaRPr>
          </a:p>
          <a:p>
            <a:pPr>
              <a:lnSpc>
                <a:spcPct val="100000"/>
              </a:lnSpc>
              <a:spcBef>
                <a:spcPts val="1400"/>
              </a:spcBef>
            </a:pPr>
            <a:endParaRPr lang="en-US" sz="1200" dirty="0" smtClean="0">
              <a:solidFill>
                <a:schemeClr val="accent3">
                  <a:lumMod val="25000"/>
                </a:schemeClr>
              </a:solidFill>
              <a:latin typeface="Abadi"/>
            </a:endParaRPr>
          </a:p>
          <a:p>
            <a:pPr>
              <a:lnSpc>
                <a:spcPct val="100000"/>
              </a:lnSpc>
              <a:spcBef>
                <a:spcPts val="1400"/>
              </a:spcBef>
            </a:pPr>
            <a:endParaRPr lang="en-US" sz="1200" dirty="0" smtClean="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smtClean="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xmlns=""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838200" y="1286540"/>
            <a:ext cx="10515600" cy="2658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dirty="0"/>
          </a:p>
          <a:p>
            <a:endParaRPr lang="en-US" dirty="0"/>
          </a:p>
        </p:txBody>
      </p:sp>
      <p:sp>
        <p:nvSpPr>
          <p:cNvPr id="3" name="Title 1">
            <a:extLst>
              <a:ext uri="{FF2B5EF4-FFF2-40B4-BE49-F238E27FC236}">
                <a16:creationId xmlns:a16="http://schemas.microsoft.com/office/drawing/2014/main" xmlns=""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2873" y="3341154"/>
            <a:ext cx="6621900" cy="3410250"/>
          </a:xfrm>
          <a:prstGeom prst="rect">
            <a:avLst/>
          </a:prstGeom>
        </p:spPr>
      </p:pic>
    </p:spTree>
    <p:extLst>
      <p:ext uri="{BB962C8B-B14F-4D97-AF65-F5344CB8AC3E}">
        <p14:creationId xmlns:p14="http://schemas.microsoft.com/office/powerpoint/2010/main" val="148114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212652" y="2075873"/>
            <a:ext cx="3381154" cy="4351338"/>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lab, as an external reference and peer-review purpose</a:t>
            </a:r>
          </a:p>
          <a:p>
            <a:endParaRPr lang="en-US" dirty="0"/>
          </a:p>
        </p:txBody>
      </p:sp>
      <p:sp>
        <p:nvSpPr>
          <p:cNvPr id="3" name="Title 1">
            <a:extLst>
              <a:ext uri="{FF2B5EF4-FFF2-40B4-BE49-F238E27FC236}">
                <a16:creationId xmlns:a16="http://schemas.microsoft.com/office/drawing/2014/main" xmlns=""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4316" y="4232224"/>
            <a:ext cx="6497334" cy="2625776"/>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33555" y="1572115"/>
            <a:ext cx="8139087" cy="2617866"/>
          </a:xfrm>
          <a:prstGeom prst="rect">
            <a:avLst/>
          </a:prstGeom>
        </p:spPr>
      </p:pic>
    </p:spTree>
    <p:extLst>
      <p:ext uri="{BB962C8B-B14F-4D97-AF65-F5344CB8AC3E}">
        <p14:creationId xmlns:p14="http://schemas.microsoft.com/office/powerpoint/2010/main" val="334532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F1B08F2-C4AD-A440-BB78-A0625E28887A}"/>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xmlns=""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xmlns=""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xmlns="" id="{3D45C363-925C-9E48-86B0-27D7D36E50D6}"/>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7" name="Title 1">
            <a:extLst>
              <a:ext uri="{FF2B5EF4-FFF2-40B4-BE49-F238E27FC236}">
                <a16:creationId xmlns:a16="http://schemas.microsoft.com/office/drawing/2014/main" xmlns=""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xmlns=""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xmlns=""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xmlns=""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xmlns=""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xmlns="" id="{79EF1473-3ADD-43F1-A495-57AAB7FD902F}"/>
              </a:ext>
            </a:extLst>
          </p:cNvPr>
          <p:cNvSpPr txBox="1">
            <a:spLocks/>
          </p:cNvSpPr>
          <p:nvPr/>
        </p:nvSpPr>
        <p:spPr>
          <a:xfrm>
            <a:off x="958903" y="1673525"/>
            <a:ext cx="9220267" cy="435204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000" dirty="0">
                <a:solidFill>
                  <a:schemeClr val="tx1"/>
                </a:solidFill>
                <a:latin typeface="Arial" panose="020B0604020202020204" pitchFamily="34" charset="0"/>
                <a:cs typeface="Arial" panose="020B0604020202020204" pitchFamily="34" charset="0"/>
              </a:rPr>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r>
              <a:rPr lang="en-US" sz="2000" dirty="0" smtClean="0">
                <a:solidFill>
                  <a:schemeClr val="tx1"/>
                </a:solidFill>
                <a:latin typeface="Arial" panose="020B0604020202020204" pitchFamily="34" charset="0"/>
                <a:cs typeface="Arial" panose="020B0604020202020204" pitchFamily="34" charset="0"/>
              </a:rPr>
              <a:t>. </a:t>
            </a:r>
          </a:p>
          <a:p>
            <a:pPr marL="0" indent="0">
              <a:lnSpc>
                <a:spcPct val="100000"/>
              </a:lnSpc>
              <a:spcBef>
                <a:spcPts val="1400"/>
              </a:spcBef>
              <a:buNone/>
            </a:pPr>
            <a:r>
              <a:rPr lang="en-US" sz="2000" dirty="0" smtClean="0">
                <a:solidFill>
                  <a:schemeClr val="tx1"/>
                </a:solidFill>
                <a:latin typeface="Arial" panose="020B0604020202020204" pitchFamily="34" charset="0"/>
                <a:cs typeface="Arial" panose="020B0604020202020204" pitchFamily="34" charset="0"/>
              </a:rPr>
              <a:t> To ensure accuracy in the findings, proper methodologies were followed. Data was collected </a:t>
            </a:r>
            <a:r>
              <a:rPr lang="en-US" sz="2000" dirty="0">
                <a:solidFill>
                  <a:schemeClr val="tx1"/>
                </a:solidFill>
                <a:latin typeface="Arial" panose="020B0604020202020204" pitchFamily="34" charset="0"/>
                <a:cs typeface="Arial" panose="020B0604020202020204" pitchFamily="34" charset="0"/>
              </a:rPr>
              <a:t>and </a:t>
            </a:r>
            <a:r>
              <a:rPr lang="en-US" sz="2000" dirty="0" smtClean="0">
                <a:solidFill>
                  <a:schemeClr val="tx1"/>
                </a:solidFill>
                <a:latin typeface="Arial" panose="020B0604020202020204" pitchFamily="34" charset="0"/>
                <a:cs typeface="Arial" panose="020B0604020202020204" pitchFamily="34" charset="0"/>
              </a:rPr>
              <a:t>ensured that it is </a:t>
            </a:r>
            <a:r>
              <a:rPr lang="en-US" sz="2000" dirty="0">
                <a:solidFill>
                  <a:schemeClr val="tx1"/>
                </a:solidFill>
                <a:latin typeface="Arial" panose="020B0604020202020204" pitchFamily="34" charset="0"/>
                <a:cs typeface="Arial" panose="020B0604020202020204" pitchFamily="34" charset="0"/>
              </a:rPr>
              <a:t>in the correct format from an </a:t>
            </a:r>
            <a:r>
              <a:rPr lang="en-US" sz="2000" dirty="0" smtClean="0">
                <a:solidFill>
                  <a:schemeClr val="tx1"/>
                </a:solidFill>
                <a:latin typeface="Arial" panose="020B0604020202020204" pitchFamily="34" charset="0"/>
                <a:cs typeface="Arial" panose="020B0604020202020204" pitchFamily="34" charset="0"/>
              </a:rPr>
              <a:t>API. Data was further cleaned (wrangled) and modelled using data analytical techniques and  tools.</a:t>
            </a:r>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xmlns=""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xmlns=""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xmlns=""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xmlns=""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xmlns=""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xmlns=""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xmlns=""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xmlns=""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xmlns=""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xmlns="" id="{8E999A1B-8752-489F-A63B-EA2F60186B52}"/>
              </a:ext>
            </a:extLst>
          </p:cNvPr>
          <p:cNvSpPr txBox="1">
            <a:spLocks/>
          </p:cNvSpPr>
          <p:nvPr/>
        </p:nvSpPr>
        <p:spPr>
          <a:xfrm>
            <a:off x="958696" y="2521403"/>
            <a:ext cx="10014103" cy="33100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400" dirty="0">
                <a:solidFill>
                  <a:schemeClr val="tx1"/>
                </a:solidFill>
                <a:latin typeface="Arial" panose="020B0604020202020204" pitchFamily="34" charset="0"/>
                <a:cs typeface="Arial" panose="020B0604020202020204" pitchFamily="34" charset="0"/>
              </a:rPr>
              <a:t>the private sector is eager to put people in space to pursue their own personal interests, not the </a:t>
            </a:r>
            <a:r>
              <a:rPr lang="en-US" sz="2400" dirty="0" smtClean="0">
                <a:solidFill>
                  <a:schemeClr val="tx1"/>
                </a:solidFill>
                <a:latin typeface="Arial" panose="020B0604020202020204" pitchFamily="34" charset="0"/>
                <a:cs typeface="Arial" panose="020B0604020202020204" pitchFamily="34" charset="0"/>
              </a:rPr>
              <a:t>state’s and </a:t>
            </a:r>
            <a:r>
              <a:rPr lang="en-US" sz="2400" dirty="0">
                <a:solidFill>
                  <a:schemeClr val="tx1"/>
                </a:solidFill>
                <a:latin typeface="Arial" panose="020B0604020202020204" pitchFamily="34" charset="0"/>
                <a:cs typeface="Arial" panose="020B0604020202020204" pitchFamily="34" charset="0"/>
              </a:rPr>
              <a:t>then supply the demand they create. This is the vision driving SpaceX, which in its first twenty years has entirely upended the rocket launch industry, securing 60% of the global commercial launch market and building ever-larger spacecraft designed to ferry passengers not just to the International Space Station (ISS), but also to its own </a:t>
            </a:r>
            <a:r>
              <a:rPr lang="en-US" sz="2400" dirty="0" smtClean="0">
                <a:solidFill>
                  <a:schemeClr val="tx1"/>
                </a:solidFill>
                <a:latin typeface="Arial" panose="020B0604020202020204" pitchFamily="34" charset="0"/>
                <a:cs typeface="Arial" panose="020B0604020202020204" pitchFamily="34" charset="0"/>
              </a:rPr>
              <a:t>promised settlement on Mars.</a:t>
            </a:r>
            <a:r>
              <a:rPr lang="en-US" sz="2400" dirty="0">
                <a:solidFill>
                  <a:schemeClr val="tx1"/>
                </a:solidFill>
                <a:latin typeface="Arial" panose="020B0604020202020204" pitchFamily="34" charset="0"/>
                <a:cs typeface="Arial" panose="020B0604020202020204" pitchFamily="34" charset="0"/>
              </a:rPr>
              <a:t> </a:t>
            </a:r>
            <a:endParaRPr lang="en-US" sz="2400" dirty="0" smtClean="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xmlns=""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xmlns=""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xmlns=""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xmlns=""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8DA56319-AADE-D741-AA33-1311B7CA8C0C}"/>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xmlns=""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E7525D5A-386D-C541-9D42-BBDEA82289E4}"/>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xmlns=""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a:t>
            </a:r>
            <a:r>
              <a:rPr lang="en-US" sz="2200" dirty="0" smtClean="0">
                <a:solidFill>
                  <a:schemeClr val="accent3">
                    <a:lumMod val="25000"/>
                  </a:schemeClr>
                </a:solidFill>
                <a:latin typeface="Abadi" panose="020B0604020104020204" pitchFamily="34" charset="0"/>
              </a:rPr>
              <a:t>project</a:t>
            </a:r>
          </a:p>
          <a:p>
            <a:pPr>
              <a:lnSpc>
                <a:spcPct val="100000"/>
              </a:lnSpc>
              <a:spcBef>
                <a:spcPts val="1400"/>
              </a:spcBef>
            </a:pPr>
            <a:r>
              <a:rPr lang="en-ZA" sz="2400" u="sng" dirty="0">
                <a:hlinkClick r:id="rId4"/>
              </a:rPr>
              <a:t>https://en.wikipedia.org/wiki/List_of_Falcon_9_and_Falcon_Heavy_launches</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xmlns=""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xmlns=""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xmlns=""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xmlns=""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smtClean="0">
                <a:solidFill>
                  <a:schemeClr val="bg2">
                    <a:lumMod val="50000"/>
                  </a:schemeClr>
                </a:solidFill>
                <a:latin typeface="Abadi"/>
              </a:rPr>
              <a:t>Data was collected by using API to request data from SpaceX web.</a:t>
            </a:r>
          </a:p>
          <a:p>
            <a:pPr lvl="1">
              <a:lnSpc>
                <a:spcPct val="120000"/>
              </a:lnSpc>
              <a:spcBef>
                <a:spcPts val="1400"/>
              </a:spcBef>
            </a:pPr>
            <a:r>
              <a:rPr lang="en-US" sz="8800" dirty="0" smtClean="0">
                <a:solidFill>
                  <a:schemeClr val="accent3">
                    <a:lumMod val="25000"/>
                  </a:schemeClr>
                </a:solidFill>
                <a:latin typeface="Abadi"/>
              </a:rPr>
              <a:t>Perform </a:t>
            </a:r>
            <a:r>
              <a:rPr lang="en-US" sz="8800" dirty="0">
                <a:solidFill>
                  <a:schemeClr val="accent3">
                    <a:lumMod val="25000"/>
                  </a:schemeClr>
                </a:solidFill>
                <a:latin typeface="Abadi"/>
              </a:rPr>
              <a:t>data wrangling</a:t>
            </a:r>
          </a:p>
          <a:p>
            <a:pPr lvl="1">
              <a:lnSpc>
                <a:spcPct val="120000"/>
              </a:lnSpc>
              <a:spcBef>
                <a:spcPts val="1400"/>
              </a:spcBef>
            </a:pPr>
            <a:r>
              <a:rPr lang="en-US" sz="7600" dirty="0" smtClean="0">
                <a:solidFill>
                  <a:schemeClr val="bg2">
                    <a:lumMod val="50000"/>
                  </a:schemeClr>
                </a:solidFill>
                <a:latin typeface="Abadi"/>
              </a:rPr>
              <a:t>Data was cleaned and processed by application of SQA queries</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xmlns=""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942372" y="1875054"/>
            <a:ext cx="10515600" cy="4351338"/>
          </a:xfrm>
          <a:prstGeom prst="rect">
            <a:avLst/>
          </a:prstGeom>
        </p:spPr>
        <p:txBody>
          <a:bodyPr/>
          <a:lstStyle/>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Web scraping </a:t>
            </a:r>
            <a:r>
              <a:rPr lang="en-US" sz="2200" dirty="0" smtClean="0">
                <a:solidFill>
                  <a:schemeClr val="accent3">
                    <a:lumMod val="25000"/>
                  </a:schemeClr>
                </a:solidFill>
                <a:latin typeface="Abadi" panose="020B0604020104020204" pitchFamily="34" charset="0"/>
              </a:rPr>
              <a:t>method was used to collect Falcon 9 historical launch records from a 	Wikipedia page titled List of Falcon 9 and Falcon 9 Heavy Launches. </a:t>
            </a:r>
            <a:r>
              <a:rPr lang="en-US" sz="2200" dirty="0" smtClean="0">
                <a:solidFill>
                  <a:schemeClr val="accent3">
                    <a:lumMod val="25000"/>
                  </a:schemeClr>
                </a:solidFill>
                <a:latin typeface="Abadi" panose="020B0604020104020204" pitchFamily="34" charset="0"/>
              </a:rPr>
              <a:t>Describe </a:t>
            </a:r>
            <a:r>
              <a:rPr lang="en-US" sz="2200" dirty="0">
                <a:solidFill>
                  <a:schemeClr val="accent3">
                    <a:lumMod val="25000"/>
                  </a:schemeClr>
                </a:solidFill>
                <a:latin typeface="Abadi" panose="020B0604020104020204" pitchFamily="34" charset="0"/>
              </a:rPr>
              <a:t>how data sets were collected. </a:t>
            </a:r>
          </a:p>
          <a:p>
            <a:pPr marL="0" indent="0">
              <a:lnSpc>
                <a:spcPct val="100000"/>
              </a:lnSpc>
              <a:spcBef>
                <a:spcPts val="1400"/>
              </a:spcBef>
              <a:buNone/>
            </a:pPr>
            <a:r>
              <a:rPr lang="en-US" sz="2200" b="1" dirty="0" smtClean="0">
                <a:solidFill>
                  <a:schemeClr val="accent3">
                    <a:lumMod val="25000"/>
                  </a:schemeClr>
                </a:solidFill>
                <a:latin typeface="Abadi" panose="020B0604020104020204" pitchFamily="34" charset="0"/>
              </a:rPr>
              <a:t>Web Scrap Falcon 9 launch with </a:t>
            </a:r>
            <a:r>
              <a:rPr lang="en-US" sz="2200" b="1" dirty="0" err="1" smtClean="0">
                <a:solidFill>
                  <a:schemeClr val="accent3">
                    <a:lumMod val="25000"/>
                  </a:schemeClr>
                </a:solidFill>
                <a:latin typeface="Abadi" panose="020B0604020104020204" pitchFamily="34" charset="0"/>
              </a:rPr>
              <a:t>BeautifulSoup</a:t>
            </a:r>
            <a:r>
              <a:rPr lang="en-US" sz="2200" b="1" dirty="0" smtClean="0">
                <a:solidFill>
                  <a:schemeClr val="accent3">
                    <a:lumMod val="25000"/>
                  </a:schemeClr>
                </a:solidFill>
                <a:latin typeface="Abadi" panose="020B0604020104020204" pitchFamily="34" charset="0"/>
              </a:rPr>
              <a:t>:</a:t>
            </a:r>
          </a:p>
          <a:p>
            <a:pPr>
              <a:lnSpc>
                <a:spcPct val="100000"/>
              </a:lnSpc>
              <a:spcBef>
                <a:spcPts val="1400"/>
              </a:spcBef>
            </a:pPr>
            <a:r>
              <a:rPr lang="en-US" sz="2200" dirty="0" smtClean="0">
                <a:solidFill>
                  <a:schemeClr val="accent3">
                    <a:lumMod val="25000"/>
                  </a:schemeClr>
                </a:solidFill>
                <a:latin typeface="Abadi" panose="020B0604020104020204" pitchFamily="34" charset="0"/>
              </a:rPr>
              <a:t>Extract a Falcon 9 launch record HTML table from Wikipedia</a:t>
            </a:r>
          </a:p>
          <a:p>
            <a:pPr>
              <a:lnSpc>
                <a:spcPct val="100000"/>
              </a:lnSpc>
              <a:spcBef>
                <a:spcPts val="1400"/>
              </a:spcBef>
            </a:pPr>
            <a:r>
              <a:rPr lang="en-US" sz="2200" dirty="0" smtClean="0">
                <a:solidFill>
                  <a:schemeClr val="accent3">
                    <a:lumMod val="25000"/>
                  </a:schemeClr>
                </a:solidFill>
                <a:latin typeface="Abadi" panose="020B0604020104020204" pitchFamily="34" charset="0"/>
              </a:rPr>
              <a:t>Parse the table and converted it into a Pandas data frame.</a:t>
            </a: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xmlns="" id="{D77AC1D2-8B41-4A7A-88CF-41E6B7D8C98D}"/>
              </a:ext>
            </a:extLst>
          </p:cNvPr>
          <p:cNvSpPr txBox="1">
            <a:spLocks/>
          </p:cNvSpPr>
          <p:nvPr/>
        </p:nvSpPr>
        <p:spPr>
          <a:xfrm>
            <a:off x="814781" y="378508"/>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xmlns=""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77500" lnSpcReduction="2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Web scraping method was used to collect Falcon 9 historical launch records from a 	Wikipedia page titled List of Falcon 9 and Falcon 9 Heavy Launches. Describe how data sets were collected. </a:t>
            </a:r>
          </a:p>
          <a:p>
            <a:pPr marL="0" indent="0">
              <a:lnSpc>
                <a:spcPct val="100000"/>
              </a:lnSpc>
              <a:spcBef>
                <a:spcPts val="1400"/>
              </a:spcBef>
              <a:buNone/>
            </a:pPr>
            <a:r>
              <a:rPr lang="en-US" sz="2200" b="1" dirty="0">
                <a:solidFill>
                  <a:schemeClr val="accent3">
                    <a:lumMod val="25000"/>
                  </a:schemeClr>
                </a:solidFill>
                <a:latin typeface="Abadi" panose="020B0604020104020204" pitchFamily="34" charset="0"/>
              </a:rPr>
              <a:t>Web Scrap Falcon 9 launch with </a:t>
            </a:r>
            <a:r>
              <a:rPr lang="en-US" sz="2200" b="1" dirty="0" err="1">
                <a:solidFill>
                  <a:schemeClr val="accent3">
                    <a:lumMod val="25000"/>
                  </a:schemeClr>
                </a:solidFill>
                <a:latin typeface="Abadi" panose="020B0604020104020204" pitchFamily="34" charset="0"/>
              </a:rPr>
              <a:t>BeautifulSoup</a:t>
            </a:r>
            <a:r>
              <a:rPr lang="en-US" sz="2200" b="1"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Extract a Falcon 9 launch record HTML table from Wikipedia</a:t>
            </a:r>
          </a:p>
          <a:p>
            <a:pPr>
              <a:lnSpc>
                <a:spcPct val="100000"/>
              </a:lnSpc>
              <a:spcBef>
                <a:spcPts val="1400"/>
              </a:spcBef>
            </a:pPr>
            <a:r>
              <a:rPr lang="en-US" sz="2200" dirty="0">
                <a:solidFill>
                  <a:schemeClr val="accent3">
                    <a:lumMod val="25000"/>
                  </a:schemeClr>
                </a:solidFill>
                <a:latin typeface="Abadi" panose="020B0604020104020204" pitchFamily="34" charset="0"/>
              </a:rPr>
              <a:t>Parse the table and converted it into a Pandas data frame.</a:t>
            </a: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GitHub </a:t>
            </a:r>
            <a:r>
              <a:rPr lang="en-US" sz="2200" dirty="0">
                <a:solidFill>
                  <a:schemeClr val="accent3">
                    <a:lumMod val="25000"/>
                  </a:schemeClr>
                </a:solidFill>
                <a:latin typeface="Abadi" panose="020B0604020104020204" pitchFamily="34" charset="0"/>
              </a:rPr>
              <a:t>URL of the completed SpaceX API calls </a:t>
            </a:r>
            <a:r>
              <a:rPr lang="en-US" sz="2200">
                <a:solidFill>
                  <a:schemeClr val="accent3">
                    <a:lumMod val="25000"/>
                  </a:schemeClr>
                </a:solidFill>
                <a:latin typeface="Abadi" panose="020B0604020104020204" pitchFamily="34" charset="0"/>
              </a:rPr>
              <a:t>notebook </a:t>
            </a:r>
            <a:r>
              <a:rPr lang="en-US" sz="2200" smtClean="0">
                <a:solidFill>
                  <a:srgbClr val="1C7DDB"/>
                </a:solidFill>
                <a:latin typeface="Abadi" panose="020B0604020104020204" pitchFamily="34" charset="0"/>
              </a:rPr>
              <a:t>(must include completed code cell and outcome cell)</a:t>
            </a:r>
            <a:endParaRPr lang="en-US" dirty="0"/>
          </a:p>
          <a:p>
            <a:endParaRPr lang="en-US" dirty="0"/>
          </a:p>
        </p:txBody>
      </p:sp>
      <p:sp>
        <p:nvSpPr>
          <p:cNvPr id="4" name="Title 1">
            <a:extLst>
              <a:ext uri="{FF2B5EF4-FFF2-40B4-BE49-F238E27FC236}">
                <a16:creationId xmlns:a16="http://schemas.microsoft.com/office/drawing/2014/main" xmlns=""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28660" y="2126512"/>
            <a:ext cx="5256951" cy="2860157"/>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xmlns=""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xmlns="" id="{AB0AB2AC-B7E6-6849-9AE9-697369407F8F}"/>
              </a:ext>
            </a:extLst>
          </p:cNvPr>
          <p:cNvSpPr>
            <a:spLocks noGrp="1"/>
          </p:cNvSpPr>
          <p:nvPr>
            <p:ph type="body" sz="half" idx="4294967295"/>
          </p:nvPr>
        </p:nvSpPr>
        <p:spPr>
          <a:xfrm>
            <a:off x="1485937" y="1638588"/>
            <a:ext cx="3932238" cy="3811587"/>
          </a:xfrm>
          <a:prstGeom prst="rect">
            <a:avLst/>
          </a:prstGeom>
        </p:spPr>
        <p:txBody>
          <a:bodyPr lIns="91440" tIns="45720" rIns="91440" bIns="45720" anchor="t">
            <a:noAutofit/>
          </a:bodyPr>
          <a:lstStyle/>
          <a:p>
            <a:pPr marL="0" indent="0">
              <a:lnSpc>
                <a:spcPct val="100000"/>
              </a:lnSpc>
              <a:spcBef>
                <a:spcPts val="1400"/>
              </a:spcBef>
              <a:buNone/>
            </a:pPr>
            <a:r>
              <a:rPr lang="en-US" sz="2200" dirty="0" smtClean="0">
                <a:solidFill>
                  <a:schemeClr val="accent3">
                    <a:lumMod val="25000"/>
                  </a:schemeClr>
                </a:solidFill>
                <a:latin typeface="Abadi"/>
              </a:rPr>
              <a:t>Data scraping figure with python coding:</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xmlns=""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xmlns=""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a:t>
            </a:r>
            <a:r>
              <a:rPr lang="en-US" dirty="0" smtClean="0">
                <a:solidFill>
                  <a:srgbClr val="0B49CB"/>
                </a:solidFill>
                <a:latin typeface="Abadi"/>
              </a:rPr>
              <a:t>Collection &amp; Cleaning </a:t>
            </a:r>
            <a:endParaRPr lang="en-US" dirty="0">
              <a:solidFill>
                <a:srgbClr val="0B49CB"/>
              </a:solidFill>
            </a:endParaRPr>
          </a:p>
        </p:txBody>
      </p:sp>
      <p:sp>
        <p:nvSpPr>
          <p:cNvPr id="2" name="Content Placeholder 4">
            <a:extLst>
              <a:ext uri="{FF2B5EF4-FFF2-40B4-BE49-F238E27FC236}">
                <a16:creationId xmlns:a16="http://schemas.microsoft.com/office/drawing/2014/main" xmlns="" id="{8B78C759-C687-440F-8CAE-D3071F1AB630}"/>
              </a:ext>
            </a:extLst>
          </p:cNvPr>
          <p:cNvSpPr txBox="1">
            <a:spLocks/>
          </p:cNvSpPr>
          <p:nvPr/>
        </p:nvSpPr>
        <p:spPr>
          <a:xfrm>
            <a:off x="6043501" y="1397347"/>
            <a:ext cx="5461000" cy="300007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09075" y="1410724"/>
            <a:ext cx="5211394" cy="2783392"/>
          </a:xfrm>
          <a:prstGeom prst="rect">
            <a:avLst/>
          </a:prstGeom>
        </p:spPr>
      </p:pic>
      <p:sp>
        <p:nvSpPr>
          <p:cNvPr id="8" name="Content Placeholder 4">
            <a:extLst>
              <a:ext uri="{FF2B5EF4-FFF2-40B4-BE49-F238E27FC236}">
                <a16:creationId xmlns:a16="http://schemas.microsoft.com/office/drawing/2014/main" xmlns="" id="{8B78C759-C687-440F-8CAE-D3071F1AB630}"/>
              </a:ext>
            </a:extLst>
          </p:cNvPr>
          <p:cNvSpPr txBox="1">
            <a:spLocks/>
          </p:cNvSpPr>
          <p:nvPr/>
        </p:nvSpPr>
        <p:spPr>
          <a:xfrm>
            <a:off x="246653" y="4095757"/>
            <a:ext cx="5461000" cy="2683126"/>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9" name="Text Placeholder 2">
            <a:extLst>
              <a:ext uri="{FF2B5EF4-FFF2-40B4-BE49-F238E27FC236}">
                <a16:creationId xmlns:a16="http://schemas.microsoft.com/office/drawing/2014/main" xmlns="" id="{AB0AB2AC-B7E6-6849-9AE9-697369407F8F}"/>
              </a:ext>
            </a:extLst>
          </p:cNvPr>
          <p:cNvSpPr txBox="1">
            <a:spLocks/>
          </p:cNvSpPr>
          <p:nvPr/>
        </p:nvSpPr>
        <p:spPr>
          <a:xfrm>
            <a:off x="5913627" y="5123823"/>
            <a:ext cx="3932238" cy="3811587"/>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smtClean="0">
                <a:solidFill>
                  <a:schemeClr val="accent3">
                    <a:lumMod val="25000"/>
                  </a:schemeClr>
                </a:solidFill>
                <a:latin typeface="Abadi"/>
              </a:rPr>
              <a:t>Data Wrangling figure with python coding</a:t>
            </a:r>
            <a:endParaRPr lang="en-US" sz="2200" dirty="0">
              <a:solidFill>
                <a:schemeClr val="accent3">
                  <a:lumMod val="25000"/>
                </a:schemeClr>
              </a:solidFill>
              <a:latin typeface="Abadi" panose="020B0604020104020204" pitchFamily="34" charset="0"/>
            </a:endParaRPr>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6006" y="4194116"/>
            <a:ext cx="4948268" cy="2355539"/>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purl.org/dc/elements/1.1/"/>
    <ds:schemaRef ds:uri="f80a141d-92ca-4d3d-9308-f7e7b1d44ce8"/>
    <ds:schemaRef ds:uri="http://schemas.openxmlformats.org/package/2006/metadata/core-properties"/>
    <ds:schemaRef ds:uri="http://schemas.microsoft.com/office/infopath/2007/PartnerControls"/>
    <ds:schemaRef ds:uri="http://purl.org/dc/terms/"/>
    <ds:schemaRef ds:uri="155be751-a274-42e8-93fb-f39d3b9bccc8"/>
    <ds:schemaRef ds:uri="http://schemas.microsoft.com/office/2006/documentManagement/types"/>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278</TotalTime>
  <Words>1469</Words>
  <Application>Microsoft Office PowerPoint</Application>
  <PresentationFormat>Widescreen</PresentationFormat>
  <Paragraphs>247</Paragraphs>
  <Slides>46</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Microsoft account</cp:lastModifiedBy>
  <cp:revision>212</cp:revision>
  <dcterms:created xsi:type="dcterms:W3CDTF">2021-04-29T18:58:34Z</dcterms:created>
  <dcterms:modified xsi:type="dcterms:W3CDTF">2023-04-22T22:30:49Z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